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6" r:id="rId3"/>
    <p:sldId id="323" r:id="rId4"/>
    <p:sldId id="291" r:id="rId5"/>
    <p:sldId id="292" r:id="rId6"/>
    <p:sldId id="293" r:id="rId7"/>
    <p:sldId id="289" r:id="rId8"/>
    <p:sldId id="294" r:id="rId9"/>
    <p:sldId id="325" r:id="rId10"/>
    <p:sldId id="295" r:id="rId11"/>
    <p:sldId id="296" r:id="rId12"/>
    <p:sldId id="303" r:id="rId13"/>
    <p:sldId id="297" r:id="rId14"/>
    <p:sldId id="301" r:id="rId15"/>
    <p:sldId id="335" r:id="rId16"/>
    <p:sldId id="298" r:id="rId17"/>
    <p:sldId id="299" r:id="rId18"/>
    <p:sldId id="300" r:id="rId19"/>
    <p:sldId id="302" r:id="rId20"/>
    <p:sldId id="326" r:id="rId21"/>
    <p:sldId id="288" r:id="rId22"/>
    <p:sldId id="305" r:id="rId23"/>
    <p:sldId id="306" r:id="rId24"/>
    <p:sldId id="327" r:id="rId25"/>
    <p:sldId id="304" r:id="rId26"/>
    <p:sldId id="274" r:id="rId27"/>
    <p:sldId id="275" r:id="rId28"/>
    <p:sldId id="307" r:id="rId29"/>
    <p:sldId id="276" r:id="rId30"/>
    <p:sldId id="308" r:id="rId31"/>
    <p:sldId id="309" r:id="rId32"/>
    <p:sldId id="310" r:id="rId33"/>
    <p:sldId id="311" r:id="rId34"/>
    <p:sldId id="329" r:id="rId35"/>
    <p:sldId id="330" r:id="rId36"/>
    <p:sldId id="331" r:id="rId37"/>
    <p:sldId id="332" r:id="rId38"/>
    <p:sldId id="333" r:id="rId39"/>
    <p:sldId id="334" r:id="rId40"/>
    <p:sldId id="265" r:id="rId41"/>
    <p:sldId id="328" r:id="rId42"/>
    <p:sldId id="312" r:id="rId43"/>
    <p:sldId id="313" r:id="rId44"/>
    <p:sldId id="314" r:id="rId45"/>
    <p:sldId id="316" r:id="rId46"/>
    <p:sldId id="315" r:id="rId47"/>
    <p:sldId id="317" r:id="rId48"/>
    <p:sldId id="318" r:id="rId49"/>
    <p:sldId id="322" r:id="rId50"/>
    <p:sldId id="320" r:id="rId51"/>
    <p:sldId id="319" r:id="rId52"/>
    <p:sldId id="32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094DDD-7CEC-74AE-9E57-69C1193B2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7EEC8-974C-F9A5-EC49-ECD89121FF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106B3-F2DA-48D3-8BC9-D8AF4A5AEC52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E0041-DFF7-A547-01E2-27437771BE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118BB-1861-20DE-5A3F-50A2CCB8ED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970EA-10F1-45CF-8CFC-E288DEC2A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94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EB5DA-1790-4C4A-B092-095C6475A200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14D9-A304-42C5-B2AE-973FFDE6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9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5280829a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85280829a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5280829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5280829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5280829a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85280829a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1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ro.arcgis.com/en/pro-app/latest/help/data/geodatabases/overview/types-of-geodatabases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nage-data/geodatabases/types-of-geodatabases.ht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hyperlink" Target="https://pro.arcgis.com/en/pro-app/latest/help/editing/pdf/topology_rules_pos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top.com/blog/advantages-and-disadvantages-of-sq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hole_Markup_Language" TargetMode="External"/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boston.gov/group/geospatial" TargetMode="External"/><Relationship Id="rId4" Type="http://schemas.openxmlformats.org/officeDocument/2006/relationships/hyperlink" Target="https://docs.mapbox.com/data/tilesets/guides/vector-tiles-introduct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manual-1.5/ch08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server_dialog.html#server-dialo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preferences.html#preferen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gadmin.org/docs/pgadmin4/development/preferences.html#preference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gadmin.org/docs/pgadmin4/development/desktop_deployment.html#desktop-deploymen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vetran.com/blog/what-is-a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gomaster.io/p/15-types-of-databas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A22B-BF41-0B22-49C0-33859AF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7202-1922-24CD-0D36-C65705B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81328"/>
            <a:ext cx="11029615" cy="222199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Geodatabase</a:t>
            </a:r>
            <a:r>
              <a:rPr lang="en-US" dirty="0"/>
              <a:t> is a specialized type of database designed to store, manage, and analyze spatial and geographic data. </a:t>
            </a:r>
          </a:p>
          <a:p>
            <a:endParaRPr lang="en-US" dirty="0"/>
          </a:p>
          <a:p>
            <a:r>
              <a:rPr lang="en-US" dirty="0"/>
              <a:t>It serves as a comprehensive framework for organizing spatial data and associated attribute information, allowing users to perform advanced geographic analysis, mapping, and data management tasks.</a:t>
            </a:r>
          </a:p>
        </p:txBody>
      </p:sp>
    </p:spTree>
    <p:extLst>
      <p:ext uri="{BB962C8B-B14F-4D97-AF65-F5344CB8AC3E}">
        <p14:creationId xmlns:p14="http://schemas.microsoft.com/office/powerpoint/2010/main" val="82615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0278-09FD-5707-DA58-0A7B21C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gis</a:t>
            </a:r>
            <a:endParaRPr lang="en-US" dirty="0"/>
          </a:p>
        </p:txBody>
      </p:sp>
      <p:pic>
        <p:nvPicPr>
          <p:cNvPr id="4" name="Google Shape;60;p 1">
            <a:extLst>
              <a:ext uri="{FF2B5EF4-FFF2-40B4-BE49-F238E27FC236}">
                <a16:creationId xmlns:a16="http://schemas.microsoft.com/office/drawing/2014/main" id="{01F0A7DC-35B9-0CC2-A622-DD8CB358A3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32126" y="1494803"/>
            <a:ext cx="7366495" cy="45789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5201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F94D-EEE2-9ECE-47B7-AA79B06F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>
            <a:normAutofit/>
          </a:bodyPr>
          <a:lstStyle/>
          <a:p>
            <a:r>
              <a:rPr lang="en-US" dirty="0"/>
              <a:t>Feature datasets and feature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5B97-4E09-AAFA-9300-815C658D5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81912"/>
            <a:ext cx="11029615" cy="16733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dataset is composed of feature class</a:t>
            </a:r>
          </a:p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class is a collection of geographic features with the same geometry type, attributes, and spatial reference.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06E7-637F-F907-E5F1-8CB4078E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24" y="3024608"/>
            <a:ext cx="5967984" cy="3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2298-F440-E101-3F13-6A38D6D7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8BA2-9497-A2B6-F34D-A6AC6305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27048"/>
            <a:ext cx="11029615" cy="1728216"/>
          </a:xfrm>
        </p:spPr>
        <p:txBody>
          <a:bodyPr/>
          <a:lstStyle/>
          <a:p>
            <a:r>
              <a:rPr lang="en-US" dirty="0"/>
              <a:t>Centralized Data Management</a:t>
            </a:r>
          </a:p>
          <a:p>
            <a:pPr marL="0" indent="0">
              <a:buNone/>
            </a:pPr>
            <a:r>
              <a:rPr lang="en-US" dirty="0"/>
              <a:t>Combines spatial (maps, shapes) and non-spatial (tabular) data in a single database.</a:t>
            </a:r>
          </a:p>
          <a:p>
            <a:pPr marL="0" indent="0">
              <a:buNone/>
            </a:pPr>
            <a:r>
              <a:rPr lang="en-US" dirty="0"/>
              <a:t>Provides a unified framework for managing diverse data types, including vector, raster, and attribute data.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B379E-A5F0-3CA7-69FD-5C924B5D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0" y="2925288"/>
            <a:ext cx="6505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2D4C-2DB3-97BE-CF59-D4798AC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Comparing types of geodatabases in </a:t>
            </a:r>
            <a:r>
              <a:rPr lang="en-US" dirty="0" err="1"/>
              <a:t>arcgis</a:t>
            </a:r>
            <a:r>
              <a:rPr lang="en-US" dirty="0"/>
              <a:t> pro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91BD8-BBF3-8484-B912-AC90FF39C587}"/>
              </a:ext>
            </a:extLst>
          </p:cNvPr>
          <p:cNvSpPr txBox="1">
            <a:spLocks/>
          </p:cNvSpPr>
          <p:nvPr/>
        </p:nvSpPr>
        <p:spPr>
          <a:xfrm>
            <a:off x="581192" y="1508760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</a:t>
            </a:r>
            <a:r>
              <a:rPr lang="en-US" dirty="0">
                <a:hlinkClick r:id="rId2"/>
              </a:rPr>
              <a:t>comparison of geodatabases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AD3D6-5447-ABC8-F1B7-C8F1B32B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8" y="2097548"/>
            <a:ext cx="6497771" cy="45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0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1E9C-D054-4C91-E516-372CF6CB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4364"/>
            <a:ext cx="11029616" cy="583719"/>
          </a:xfrm>
        </p:spPr>
        <p:txBody>
          <a:bodyPr/>
          <a:lstStyle/>
          <a:p>
            <a:r>
              <a:rPr lang="en-US" dirty="0"/>
              <a:t>Comparing types of geodatabases in </a:t>
            </a:r>
            <a:r>
              <a:rPr lang="en-US" dirty="0" err="1"/>
              <a:t>arcmap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6F1E2-2FF6-869E-2639-6DACDAE47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491" y="2070497"/>
            <a:ext cx="6824384" cy="4361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98AA5-661B-9F2F-9487-6FB2FF38A723}"/>
              </a:ext>
            </a:extLst>
          </p:cNvPr>
          <p:cNvSpPr txBox="1">
            <a:spLocks/>
          </p:cNvSpPr>
          <p:nvPr/>
        </p:nvSpPr>
        <p:spPr>
          <a:xfrm>
            <a:off x="581192" y="1363424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</a:t>
            </a:r>
            <a:r>
              <a:rPr lang="en-US" dirty="0">
                <a:hlinkClick r:id="rId3"/>
              </a:rPr>
              <a:t>comparison of geodatabases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4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490-F050-399B-965C-DA45B47A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56E9-9B6F-8E63-F56F-77724FCD1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62456"/>
            <a:ext cx="11029615" cy="1949856"/>
          </a:xfrm>
        </p:spPr>
        <p:txBody>
          <a:bodyPr/>
          <a:lstStyle/>
          <a:p>
            <a:r>
              <a:rPr lang="en-US" dirty="0"/>
              <a:t>Data Integrity and Consistency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</a:t>
            </a:r>
            <a:r>
              <a:rPr lang="en-US" dirty="0">
                <a:hlinkClick r:id="rId2"/>
              </a:rPr>
              <a:t>topology rules </a:t>
            </a:r>
            <a:r>
              <a:rPr lang="en-US" dirty="0"/>
              <a:t>to ensure data accuracy (e.g., no overlapping polygons or gaps).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Enforces data validation and constraints to maintain reliable relationships between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Versioning support allows multiple users to work on the same dataset without conflicts.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04639-8E78-E733-C95E-CBF63AC6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5" y="3594390"/>
            <a:ext cx="4549190" cy="1901154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13E2647C-E0C4-504C-3D77-455BD725B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7482" y="4680342"/>
            <a:ext cx="914400" cy="914400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1F636F48-BAB6-D1C6-A3BA-B23EC07D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5887" y="3300985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3B288435-ACD1-EA95-29EE-40626175F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6197" y="3369651"/>
            <a:ext cx="914400" cy="9144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F79935-54D7-CEB9-3A9B-2F32551B6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7383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298995F-9D7E-638F-9823-4DA07BC4720D}"/>
              </a:ext>
            </a:extLst>
          </p:cNvPr>
          <p:cNvCxnSpPr>
            <a:cxnSpLocks/>
          </p:cNvCxnSpPr>
          <p:nvPr/>
        </p:nvCxnSpPr>
        <p:spPr>
          <a:xfrm rot="5400000">
            <a:off x="8575067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1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4A8C-8D0C-3ABD-4AB6-B129B5FB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228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081-033F-0527-4292-60433327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3000"/>
            <a:ext cx="11029615" cy="1636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Cross-Platform Compatibility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Compatible with various GIS software tools, such as ArcGIS, QGIS, and </a:t>
            </a:r>
            <a:r>
              <a:rPr lang="en-US" dirty="0" err="1">
                <a:solidFill>
                  <a:schemeClr val="tx1"/>
                </a:solidFill>
              </a:rPr>
              <a:t>GeoServer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 with relational database systems like PostgreSQL/</a:t>
            </a:r>
            <a:r>
              <a:rPr lang="en-US" dirty="0" err="1">
                <a:solidFill>
                  <a:schemeClr val="tx1"/>
                </a:solidFill>
              </a:rPr>
              <a:t>PostGIS</a:t>
            </a:r>
            <a:r>
              <a:rPr lang="en-US" dirty="0">
                <a:solidFill>
                  <a:schemeClr val="tx1"/>
                </a:solidFill>
              </a:rPr>
              <a:t>, Oracle, or SQL Server.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73CB1-9EED-7D9A-CFBA-D16D0C3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8" y="3631311"/>
            <a:ext cx="2740600" cy="1839087"/>
          </a:xfrm>
          <a:prstGeom prst="rect">
            <a:avLst/>
          </a:prstGeom>
        </p:spPr>
      </p:pic>
      <p:pic>
        <p:nvPicPr>
          <p:cNvPr id="11" name="Graphic 10" descr="Earth Globe - Asia with solid fill">
            <a:extLst>
              <a:ext uri="{FF2B5EF4-FFF2-40B4-BE49-F238E27FC236}">
                <a16:creationId xmlns:a16="http://schemas.microsoft.com/office/drawing/2014/main" id="{67FA6303-96C8-BCD7-0A2D-9D63D72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9968" y="3613024"/>
            <a:ext cx="1773936" cy="177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CEF89-4C4C-17CC-C7C6-9B51B407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545" y="3509071"/>
            <a:ext cx="2035963" cy="1777428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9ACA4A86-D7A8-A37D-9CD0-53F15B9C7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381" y="404279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30A7E-441B-85C6-EFC8-294AFEE04DF5}"/>
              </a:ext>
            </a:extLst>
          </p:cNvPr>
          <p:cNvSpPr txBox="1"/>
          <p:nvPr/>
        </p:nvSpPr>
        <p:spPr>
          <a:xfrm>
            <a:off x="8258475" y="3689544"/>
            <a:ext cx="109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6512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0FB-9996-889D-3B83-97B9C372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6C8C-08BE-C6B1-1771-D6D964EC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" y="1755648"/>
            <a:ext cx="11029615" cy="3218688"/>
          </a:xfrm>
        </p:spPr>
        <p:txBody>
          <a:bodyPr>
            <a:normAutofit/>
          </a:bodyPr>
          <a:lstStyle/>
          <a:p>
            <a:r>
              <a:rPr lang="en-US" dirty="0"/>
              <a:t>Scalability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various levels of implementation: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File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file geodatabase is stored as multiple files in a folder with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gdb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 </a:t>
            </a:r>
            <a:r>
              <a:rPr lang="en-US" dirty="0"/>
              <a:t>For team collaboration on medium-scale projects.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Enterprise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Also known as multiuser geodatabases, enterprise geodatabases are stored in relational databases. They can be virtually unlimited in size and number of users; the limits differ depending on the database management system (DBMS) vendor. </a:t>
            </a:r>
            <a:r>
              <a:rPr lang="en-US" dirty="0"/>
              <a:t>For large organizations and multi-user environments.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Mobile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mobile geodatabase is stored in an SQLite database that is entirely contained in a single file and has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.geodatabase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</a:t>
            </a:r>
            <a:endParaRPr lang="en-US" dirty="0"/>
          </a:p>
          <a:p>
            <a:r>
              <a:rPr lang="en-US" dirty="0"/>
              <a:t>Capable of handling large datasets efficiently in enterprise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01840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EDBC-0050-2C4D-6060-A9A8FC0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arcgis</a:t>
            </a:r>
            <a:r>
              <a:rPr lang="en-US" dirty="0"/>
              <a:t>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51E19-ABBC-86DC-3284-6E4F77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4" y="2019049"/>
            <a:ext cx="46767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FC58E-F9FC-35DC-B420-D2B40798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46" y="2881061"/>
            <a:ext cx="56292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96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58E5E8-3B6D-061E-B3EE-E82E5CBE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CD69B-F78E-F370-35A0-2DDD708E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2.1.3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174-B137-DC27-A00E-A5E1FB4B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Standard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350-AC55-3FA9-8102-B0BFE3C2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40" y="1289304"/>
            <a:ext cx="11029615" cy="2139696"/>
          </a:xfrm>
        </p:spPr>
        <p:txBody>
          <a:bodyPr>
            <a:normAutofit/>
          </a:bodyPr>
          <a:lstStyle/>
          <a:p>
            <a:r>
              <a:rPr lang="en-US" dirty="0"/>
              <a:t>SQL is a standard programming language specifically designed for managing and manipulating relational databases. </a:t>
            </a:r>
          </a:p>
          <a:p>
            <a:endParaRPr lang="en-US" dirty="0"/>
          </a:p>
          <a:p>
            <a:r>
              <a:rPr lang="en-US" dirty="0"/>
              <a:t>It allows users to interact with a DBMS to perform various operations such as querying, updating, and managing database structures.</a:t>
            </a:r>
          </a:p>
        </p:txBody>
      </p:sp>
    </p:spTree>
    <p:extLst>
      <p:ext uri="{BB962C8B-B14F-4D97-AF65-F5344CB8AC3E}">
        <p14:creationId xmlns:p14="http://schemas.microsoft.com/office/powerpoint/2010/main" val="203516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5D98-E22A-1AB9-2B51-F2009F7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0716"/>
            <a:ext cx="11029616" cy="64201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sql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5F22-8A9C-94FA-A4A2-E992E164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4824"/>
            <a:ext cx="11029615" cy="12527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 It serves as a standard interface for interacting with relational database management systems (RDBMS), allowing users to perform a variety of routine tasks and operations on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such as querying, updating, inserting, and deleting records.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C10C8-C65C-0A77-255D-03B984C1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9" y="2858208"/>
            <a:ext cx="9100585" cy="3763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6F542-3030-4CA1-4FB0-878173935879}"/>
              </a:ext>
            </a:extLst>
          </p:cNvPr>
          <p:cNvSpPr txBox="1"/>
          <p:nvPr/>
        </p:nvSpPr>
        <p:spPr>
          <a:xfrm>
            <a:off x="10640379" y="6391656"/>
            <a:ext cx="11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1A6-3B18-2456-D5D9-E7F5599A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Key points between </a:t>
            </a:r>
            <a:r>
              <a:rPr lang="en-US" dirty="0" err="1"/>
              <a:t>dbms</a:t>
            </a:r>
            <a:r>
              <a:rPr lang="en-US" dirty="0"/>
              <a:t> and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0C9A-F636-2904-57A5-E9D24A72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7048"/>
            <a:ext cx="11029615" cy="2185416"/>
          </a:xfrm>
        </p:spPr>
        <p:txBody>
          <a:bodyPr/>
          <a:lstStyle/>
          <a:p>
            <a:r>
              <a:rPr lang="en-US" dirty="0"/>
              <a:t>SQL is Independent of DBMS: While SQL is a standard, each DBMS may implement it with slight variations or extensions (e.g., PL/SQL in Oracle, T-SQL in SQL Server).</a:t>
            </a:r>
          </a:p>
          <a:p>
            <a:r>
              <a:rPr lang="en-US" dirty="0"/>
              <a:t>DBMS Without SQL: Some DBMS types, such as NoSQL databases (e.g., MongoDB), do not rely on SQL but use alternative query languages.</a:t>
            </a:r>
          </a:p>
          <a:p>
            <a:r>
              <a:rPr lang="en-US" dirty="0"/>
              <a:t>SQL Requires a DBMS: SQL commands need a DBMS to interpret and execute them. Without a DBMS, SQL commands would have no database to operate on.</a:t>
            </a:r>
          </a:p>
        </p:txBody>
      </p:sp>
    </p:spTree>
    <p:extLst>
      <p:ext uri="{BB962C8B-B14F-4D97-AF65-F5344CB8AC3E}">
        <p14:creationId xmlns:p14="http://schemas.microsoft.com/office/powerpoint/2010/main" val="346065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81184-408E-A763-25B4-B848C83E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FB38A-B037-6F8C-77C6-9B45708E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2.1.4 software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9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7461-F58E-3929-078E-37DBC3D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SOFTWAREs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89BC-A56B-CF3A-8DFD-E7B7F57F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2935224"/>
          </a:xfrm>
        </p:spPr>
        <p:txBody>
          <a:bodyPr/>
          <a:lstStyle/>
          <a:p>
            <a:r>
              <a:rPr lang="en-US" dirty="0"/>
              <a:t>PostgreSQL</a:t>
            </a:r>
          </a:p>
          <a:p>
            <a:r>
              <a:rPr lang="en-US" dirty="0"/>
              <a:t>What is PostgreSQL?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An open-source, powerful, object-relational database management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Known for its reliability, extensibility, and SQL compliance.</a:t>
            </a:r>
          </a:p>
          <a:p>
            <a:r>
              <a:rPr lang="en-US" dirty="0"/>
              <a:t>Why PostgreSQL for GIS?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structured queries for data management and manipulation.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Extensible via plugins, making it adaptable for spatial needs.</a:t>
            </a:r>
          </a:p>
        </p:txBody>
      </p:sp>
    </p:spTree>
    <p:extLst>
      <p:ext uri="{BB962C8B-B14F-4D97-AF65-F5344CB8AC3E}">
        <p14:creationId xmlns:p14="http://schemas.microsoft.com/office/powerpoint/2010/main" val="237302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PostGIS reference users - government</a:t>
            </a:r>
            <a:endParaRPr dirty="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436" y="1722000"/>
            <a:ext cx="2255499" cy="13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834" y="1732930"/>
            <a:ext cx="1677165" cy="15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8223" y="3492469"/>
            <a:ext cx="1977899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8176" y="1732930"/>
            <a:ext cx="2845397" cy="283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1467" y="5055289"/>
            <a:ext cx="4291229" cy="110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1274" y="5011561"/>
            <a:ext cx="1503805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4611" y="3273883"/>
            <a:ext cx="1677167" cy="15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41982" y="4814855"/>
            <a:ext cx="1677165" cy="15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reference users - private sector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233" y="3021760"/>
            <a:ext cx="2984591" cy="20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040" y="1786689"/>
            <a:ext cx="2235648" cy="133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6422" y="1802101"/>
            <a:ext cx="4012989" cy="120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578" y="2977907"/>
            <a:ext cx="2503927" cy="18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0947" y="3213619"/>
            <a:ext cx="1788519" cy="137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4796" y="4976883"/>
            <a:ext cx="3957099" cy="10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0542" y="4907448"/>
            <a:ext cx="2521429" cy="14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39CF-C9D6-5EB6-C142-F421BA5B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3CEC-4753-4039-1C02-35780E7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8448"/>
            <a:ext cx="11029615" cy="404164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PostGIS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spatial database extension for PostgreSQL.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Adds support for geographic objects like points, lines, and polygons.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Key Features of </a:t>
            </a:r>
            <a:r>
              <a:rPr lang="en-US" dirty="0" err="1"/>
              <a:t>PostGIS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data types: GEOMETRY and GEOGRAPHY.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functions: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Query and manipulate spatial data (</a:t>
            </a:r>
            <a:r>
              <a:rPr lang="en-US" dirty="0" err="1"/>
              <a:t>ST_Intersects</a:t>
            </a:r>
            <a:r>
              <a:rPr lang="en-US" dirty="0"/>
              <a:t>, </a:t>
            </a:r>
            <a:r>
              <a:rPr lang="en-US" dirty="0" err="1"/>
              <a:t>ST_Buffer</a:t>
            </a:r>
            <a:r>
              <a:rPr lang="en-US" dirty="0"/>
              <a:t>, </a:t>
            </a:r>
            <a:r>
              <a:rPr lang="en-US" dirty="0" err="1"/>
              <a:t>ST_Distance</a:t>
            </a:r>
            <a:r>
              <a:rPr lang="en-US" dirty="0"/>
              <a:t>).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Perform spatial analyses (e.g., clipping, union, or proximity searches).</a:t>
            </a:r>
          </a:p>
        </p:txBody>
      </p:sp>
    </p:spTree>
    <p:extLst>
      <p:ext uri="{BB962C8B-B14F-4D97-AF65-F5344CB8AC3E}">
        <p14:creationId xmlns:p14="http://schemas.microsoft.com/office/powerpoint/2010/main" val="2976822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3rd party integration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433" y="2675222"/>
            <a:ext cx="1524167" cy="84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2" y="2885927"/>
            <a:ext cx="1414147" cy="4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5341" y="3719612"/>
            <a:ext cx="1379875" cy="43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122" y="4743726"/>
            <a:ext cx="535716" cy="53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4435" y="4439393"/>
            <a:ext cx="1233771" cy="2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0427" y="5025383"/>
            <a:ext cx="965919" cy="4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248" y="3756826"/>
            <a:ext cx="611473" cy="6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462" y="3594485"/>
            <a:ext cx="1527935" cy="8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74125" y="2771888"/>
            <a:ext cx="2220524" cy="52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65387" y="5182508"/>
            <a:ext cx="1327352" cy="45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43076" y="4974974"/>
            <a:ext cx="1004817" cy="8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8141" y="3858884"/>
            <a:ext cx="1232247" cy="3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81568" y="2726751"/>
            <a:ext cx="1677465" cy="72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36280" y="2538401"/>
            <a:ext cx="1402152" cy="8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79410" y="3751790"/>
            <a:ext cx="1632557" cy="5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115942" y="3808354"/>
            <a:ext cx="608733" cy="45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19227" y="4795264"/>
            <a:ext cx="1402151" cy="7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536264" y="4880668"/>
            <a:ext cx="1012184" cy="530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1"/>
          <p:cNvCxnSpPr/>
          <p:nvPr/>
        </p:nvCxnSpPr>
        <p:spPr>
          <a:xfrm>
            <a:off x="40447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1024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00400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Desktop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44189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Middle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86468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Language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004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44798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8479167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8BAB5-C1DE-8DAD-E76F-BECA6F2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2.1.1 </a:t>
            </a:r>
            <a:b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and DBMS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480-91B9-C381-A259-9456AC74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8AA0-474B-8BF2-7C61-6E798F46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08760"/>
            <a:ext cx="11029615" cy="4123944"/>
          </a:xfrm>
        </p:spPr>
        <p:txBody>
          <a:bodyPr>
            <a:normAutofit/>
          </a:bodyPr>
          <a:lstStyle/>
          <a:p>
            <a:r>
              <a:rPr lang="en-US" dirty="0"/>
              <a:t>Functions to work with </a:t>
            </a:r>
            <a:r>
              <a:rPr lang="en-US" dirty="0">
                <a:hlinkClick r:id="rId2"/>
              </a:rPr>
              <a:t>GeoJSON</a:t>
            </a:r>
            <a:r>
              <a:rPr lang="en-US" dirty="0"/>
              <a:t> (Geographic JavaScript Object Notation), </a:t>
            </a:r>
            <a:r>
              <a:rPr lang="en-US" dirty="0">
                <a:hlinkClick r:id="rId3"/>
              </a:rPr>
              <a:t>Keyhole Markup Language </a:t>
            </a:r>
            <a:r>
              <a:rPr lang="en-US" dirty="0"/>
              <a:t>(KML), </a:t>
            </a:r>
            <a:r>
              <a:rPr lang="en-US" dirty="0">
                <a:hlinkClick r:id="rId4"/>
              </a:rPr>
              <a:t>Mapbox Vector Tiles </a:t>
            </a:r>
            <a:r>
              <a:rPr lang="en-US" dirty="0"/>
              <a:t>(MVT) allowing web applications to talk directly to </a:t>
            </a:r>
            <a:r>
              <a:rPr lang="en-US" dirty="0" err="1"/>
              <a:t>PostGIS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GeoJSON and KML are two of the older, more popular vector formats used by web mapping applications</a:t>
            </a:r>
          </a:p>
          <a:p>
            <a:endParaRPr lang="en-US" dirty="0"/>
          </a:p>
          <a:p>
            <a:pPr marL="324000" lvl="1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5"/>
              </a:rPr>
              <a:t>Analyze Boston</a:t>
            </a:r>
            <a:r>
              <a:rPr lang="en-US" dirty="0"/>
              <a:t> has GeoJSON and KML to store vector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Mapbox Vector Tiles is a relatively new standard that has gained quite a bit of popularity in the last few years</a:t>
            </a:r>
          </a:p>
        </p:txBody>
      </p:sp>
    </p:spTree>
    <p:extLst>
      <p:ext uri="{BB962C8B-B14F-4D97-AF65-F5344CB8AC3E}">
        <p14:creationId xmlns:p14="http://schemas.microsoft.com/office/powerpoint/2010/main" val="395163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CEDC-291E-6909-4B12-2DCB24C5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24FF-1771-8F8E-3179-0637C7F2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25" y="1309524"/>
            <a:ext cx="11029615" cy="85616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Comprehensive geometry processing functions that go far beyond basic geometric operations, including functions for fixing invalid geometries and for simplifying and deconstructing geometries</a:t>
            </a:r>
            <a:endParaRPr lang="en-US" dirty="0"/>
          </a:p>
        </p:txBody>
      </p:sp>
      <p:pic>
        <p:nvPicPr>
          <p:cNvPr id="4" name="Google Shape;647;p81">
            <a:extLst>
              <a:ext uri="{FF2B5EF4-FFF2-40B4-BE49-F238E27FC236}">
                <a16:creationId xmlns:a16="http://schemas.microsoft.com/office/drawing/2014/main" id="{ABF7148F-B786-6930-93FF-04DDFCE2A9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0102" y="2948232"/>
            <a:ext cx="8839201" cy="357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85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F7A4-A6F9-71B6-BD28-9F977537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10AE-8270-DA06-60AB-F908E55A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16736"/>
            <a:ext cx="11029615" cy="504852"/>
          </a:xfrm>
        </p:spPr>
        <p:txBody>
          <a:bodyPr/>
          <a:lstStyle/>
          <a:p>
            <a:r>
              <a:rPr lang="en-US" dirty="0"/>
              <a:t>Built-in 3D and Topology Support</a:t>
            </a:r>
          </a:p>
        </p:txBody>
      </p:sp>
      <p:sp>
        <p:nvSpPr>
          <p:cNvPr id="4" name="Google Shape;2590;p324">
            <a:extLst>
              <a:ext uri="{FF2B5EF4-FFF2-40B4-BE49-F238E27FC236}">
                <a16:creationId xmlns:a16="http://schemas.microsoft.com/office/drawing/2014/main" id="{6CC09A02-8F73-37D3-B3BE-1E34F840028A}"/>
              </a:ext>
            </a:extLst>
          </p:cNvPr>
          <p:cNvSpPr txBox="1">
            <a:spLocks/>
          </p:cNvSpPr>
          <p:nvPr/>
        </p:nvSpPr>
        <p:spPr>
          <a:xfrm>
            <a:off x="690919" y="1878363"/>
            <a:ext cx="75750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ST_3DClosestPoint(g1,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ST_3DDFullyWithin(g1,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ST_3DIntersects(g1,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ST_3DLongestLine(g1,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ST_3DMaxDistance(g1,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ST_3DShortestLine(g1, g2)</a:t>
            </a:r>
          </a:p>
        </p:txBody>
      </p:sp>
      <p:pic>
        <p:nvPicPr>
          <p:cNvPr id="5" name="Google Shape;2591;p324">
            <a:extLst>
              <a:ext uri="{FF2B5EF4-FFF2-40B4-BE49-F238E27FC236}">
                <a16:creationId xmlns:a16="http://schemas.microsoft.com/office/drawing/2014/main" id="{70599CAC-7307-C417-E533-CB3465AFE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2954" y="2492943"/>
            <a:ext cx="4403357" cy="3278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61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28EB-663E-3195-FA9B-AE155E69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54B7-55CC-94F5-0374-FDFC34B0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87782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Over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  <a:hlinkClick r:id="rId2"/>
              </a:rPr>
              <a:t>300 seamless operations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for working with vectors and </a:t>
            </a: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rasters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in tandem, as well as for converting between the two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530C-C85E-05F6-044F-F7CEAE3A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4FC4A-B827-2E80-03BF-B67575C6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2.1.5 </a:t>
            </a:r>
            <a:r>
              <a:rPr lang="en-US" sz="6000" b="0" kern="1200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pgadmin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C32F-168D-A7DE-A332-7DC450B7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6" y="543342"/>
            <a:ext cx="10787034" cy="568860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909A-B409-12AB-F27C-2D834E82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6" y="3528248"/>
            <a:ext cx="10193154" cy="322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C4A88-A8C8-ABD6-AF94-EDA312566EE4}"/>
              </a:ext>
            </a:extLst>
          </p:cNvPr>
          <p:cNvSpPr txBox="1"/>
          <p:nvPr/>
        </p:nvSpPr>
        <p:spPr>
          <a:xfrm>
            <a:off x="752694" y="1112202"/>
            <a:ext cx="1118022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Add New Server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 - Server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add a new server definition.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Configure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button: Open the </a:t>
            </a:r>
            <a:r>
              <a:rPr lang="en-US" dirty="0">
                <a:solidFill>
                  <a:srgbClr val="262626"/>
                </a:solidFill>
                <a:latin typeface="NewBaskerville-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Preferences dialog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 to customize your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client.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PostgreSQL Documentation: The Documentation page for the PostgreSQL open-source project.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Website: The website for </a:t>
            </a:r>
            <a:r>
              <a:rPr lang="en-US" dirty="0" err="1">
                <a:solidFill>
                  <a:srgbClr val="262626"/>
                </a:solidFill>
                <a:latin typeface="NewBaskerville-Roman"/>
              </a:rPr>
              <a:t>pgAdmin</a:t>
            </a:r>
            <a:r>
              <a:rPr lang="en-US" dirty="0">
                <a:solidFill>
                  <a:srgbClr val="262626"/>
                </a:solidFill>
                <a:latin typeface="NewBaskerville-Roman"/>
              </a:rPr>
              <a:t> releases and other project information.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Planet PostgreSQL: Postgres related blogs.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62626"/>
                </a:solidFill>
                <a:latin typeface="NewBaskerville-Roman"/>
              </a:rPr>
              <a:t> Community Support: information about obtaining support for PostgreSQL features.</a:t>
            </a:r>
          </a:p>
        </p:txBody>
      </p:sp>
    </p:spTree>
    <p:extLst>
      <p:ext uri="{BB962C8B-B14F-4D97-AF65-F5344CB8AC3E}">
        <p14:creationId xmlns:p14="http://schemas.microsoft.com/office/powerpoint/2010/main" val="2385009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D107-9176-6F0A-7967-58212B57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enu bar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755EF-5B85-B2E6-59B3-34998FD90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145" y="3409590"/>
            <a:ext cx="2087710" cy="3058429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D58513-07D1-D3CC-6ABD-913051190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71356"/>
              </p:ext>
            </p:extLst>
          </p:nvPr>
        </p:nvGraphicFramePr>
        <p:xfrm>
          <a:off x="685800" y="1527630"/>
          <a:ext cx="11035712" cy="1634490"/>
        </p:xfrm>
        <a:graphic>
          <a:graphicData uri="http://schemas.openxmlformats.org/drawingml/2006/table">
            <a:tbl>
              <a:tblPr/>
              <a:tblGrid>
                <a:gridCol w="1764792">
                  <a:extLst>
                    <a:ext uri="{9D8B030D-6E8A-4147-A177-3AD203B41FA5}">
                      <a16:colId xmlns:a16="http://schemas.microsoft.com/office/drawing/2014/main" val="3215204983"/>
                    </a:ext>
                  </a:extLst>
                </a:gridCol>
                <a:gridCol w="9270920">
                  <a:extLst>
                    <a:ext uri="{9D8B030D-6E8A-4147-A177-3AD203B41FA5}">
                      <a16:colId xmlns:a16="http://schemas.microsoft.com/office/drawing/2014/main" val="1516956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8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Preferences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the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3"/>
                        </a:rPr>
                        <a:t>Preferences</a:t>
                      </a:r>
                      <a:r>
                        <a:rPr lang="en-US" dirty="0">
                          <a:effectLst/>
                        </a:rPr>
                        <a:t> dialog to customize your </a:t>
                      </a:r>
                      <a:r>
                        <a:rPr lang="en-US" dirty="0" err="1">
                          <a:effectLst/>
                        </a:rPr>
                        <a:t>pgAdmin</a:t>
                      </a:r>
                      <a:r>
                        <a:rPr lang="en-US" dirty="0">
                          <a:effectLst/>
                        </a:rPr>
                        <a:t> settings.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6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Reset Layout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If you have modified the workspace, click to restore the default layout.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37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i="0" dirty="0">
                          <a:effectLst/>
                        </a:rPr>
                        <a:t>Runtime</a:t>
                      </a: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dirty="0">
                          <a:effectLst/>
                        </a:rPr>
                        <a:t>Click to open a submenu to Configure, View Log and Zoom settings. Only visible when pgAdmin4 runs in desktop mode. To know more about runtime menu </a:t>
                      </a:r>
                      <a:r>
                        <a:rPr lang="en-US" u="none" strike="noStrike" dirty="0">
                          <a:solidFill>
                            <a:srgbClr val="326690"/>
                          </a:solidFill>
                          <a:effectLst/>
                          <a:hlinkClick r:id="rId4"/>
                        </a:rPr>
                        <a:t>click here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3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430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B9D5-8291-B11A-3861-CFCB7FF7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629004"/>
            <a:ext cx="11029616" cy="568860"/>
          </a:xfrm>
        </p:spPr>
        <p:txBody>
          <a:bodyPr/>
          <a:lstStyle/>
          <a:p>
            <a:r>
              <a:rPr lang="en-US" dirty="0"/>
              <a:t>toolbar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A93E-6B8B-1CCF-E675-B015343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231343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Query button: Open the Query Tool in the current database context.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View Data 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button: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V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iew/edit the data stored in a selected table.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Filtered Rows button: Access the Data Filter popup to apply a filter to a set of data for viewing/editing.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Search objects button: Access the search objects dialog. It helps you search any database object.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12529"/>
                </a:solidFill>
                <a:latin typeface="-apple-system"/>
              </a:rPr>
              <a:t>PSQL Tool button: 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pen the PSQL in the current database context.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E1C7-5E79-DC8D-B073-2BEE1894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14" y="4105656"/>
            <a:ext cx="7301567" cy="8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BB40-E07D-29D4-861E-512FE4E2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53084"/>
            <a:ext cx="11029616" cy="459132"/>
          </a:xfrm>
        </p:spPr>
        <p:txBody>
          <a:bodyPr>
            <a:normAutofit fontScale="90000"/>
          </a:bodyPr>
          <a:lstStyle/>
          <a:p>
            <a:r>
              <a:rPr lang="en-US" dirty="0"/>
              <a:t>Tabbed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872A-BE8E-E526-B22F-B3F4A79E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8792"/>
            <a:ext cx="11029615" cy="285531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Server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or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Database sessions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interactions with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Transactions per second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Display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commits, rollbacks, and total transactions per second that are taking place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tuples inserted, updated, and deleted on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Tuples out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Display the number of tuples fetched and returned from the server or database.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 </a:t>
            </a:r>
            <a:r>
              <a:rPr lang="en-US" b="0" i="1" dirty="0">
                <a:solidFill>
                  <a:srgbClr val="212529"/>
                </a:solidFill>
                <a:effectLst/>
                <a:latin typeface="-apple-system"/>
              </a:rPr>
              <a:t>Block I/O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graph: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D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isplay the number of blocks read from the filesystem or fetched from the buffer cache (but not the operating system’s file system cache) for the server or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C4B2-EB09-57BC-1EE2-09DD4474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4141595"/>
            <a:ext cx="9076623" cy="2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35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FF00-44C3-F544-E1AE-22D06A0B0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TREE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E37-8B53-4CC3-76D8-295429E3B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39" y="1755648"/>
            <a:ext cx="3679912" cy="2834640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left pane of the main window displays a tree control (Object explorer) that provides access to the objects that reside on a server.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2B17-434E-5743-20FB-27412368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50" y="702156"/>
            <a:ext cx="3014469" cy="60836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F7988-2258-ECD5-3F97-B1F6E44C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728" y="6420637"/>
            <a:ext cx="10163008" cy="365125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More in pdAdmin Documentation: https://www.pgadmin.org/docs/pgadmin4/development/index.html</a:t>
            </a:r>
          </a:p>
        </p:txBody>
      </p:sp>
    </p:spTree>
    <p:extLst>
      <p:ext uri="{BB962C8B-B14F-4D97-AF65-F5344CB8AC3E}">
        <p14:creationId xmlns:p14="http://schemas.microsoft.com/office/powerpoint/2010/main" val="388165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46C7-ADD6-560A-45B2-03165B1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1D70-270A-FBBF-36ED-9E2DB42F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1417320"/>
          </a:xfrm>
        </p:spPr>
        <p:txBody>
          <a:bodyPr/>
          <a:lstStyle/>
          <a:p>
            <a:r>
              <a:rPr lang="en-US" dirty="0"/>
              <a:t>A database is an organized collection of structured data, or information, typically stored electronically in a computer that can be easily accessed, managed, and updated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CE73-7ECF-62C5-B4BC-51D98629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3" y="2312951"/>
            <a:ext cx="5419725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2D33E-5471-8526-AFC7-9AFB37DC84E7}"/>
              </a:ext>
            </a:extLst>
          </p:cNvPr>
          <p:cNvSpPr txBox="1"/>
          <p:nvPr/>
        </p:nvSpPr>
        <p:spPr>
          <a:xfrm>
            <a:off x="10549288" y="6488668"/>
            <a:ext cx="10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16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76537-05AE-301D-CEB2-29701392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FE6175D-CE1B-4C8E-8FF8-7309F21F3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2D6A9-0F1B-4AF5-7E13-81A1ED316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1" y="863695"/>
            <a:ext cx="7204036" cy="49471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2.2.1 basic operations in </a:t>
            </a:r>
            <a:r>
              <a:rPr lang="en-US" sz="4400" b="0" kern="1200" cap="al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postgresql</a:t>
            </a:r>
            <a:endParaRPr lang="en-US" sz="4400" b="0" kern="1200" cap="all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F8C05A-3103-44B5-AFBC-A8FC5AF00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94EE00-AFAB-44F8-902F-E94445806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F12ABC-29DF-4D0F-9FE7-873B7F8E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14044"/>
            <a:ext cx="3703320" cy="57458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49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8C8E-72C2-055A-0571-6119B8A0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Databases under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3DED-95A1-50F7-D917-CC627AE0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62456"/>
            <a:ext cx="11029615" cy="2545402"/>
          </a:xfrm>
        </p:spPr>
        <p:txBody>
          <a:bodyPr>
            <a:normAutofit/>
          </a:bodyPr>
          <a:lstStyle/>
          <a:p>
            <a:r>
              <a:rPr lang="en-US" dirty="0"/>
              <a:t>The server contains two databases</a:t>
            </a:r>
          </a:p>
          <a:p>
            <a:pPr lvl="1"/>
            <a:r>
              <a:rPr lang="en-US" sz="1800" dirty="0"/>
              <a:t>One is the default </a:t>
            </a:r>
            <a:r>
              <a:rPr lang="en-US" sz="1800" dirty="0" err="1"/>
              <a:t>postgresql</a:t>
            </a:r>
            <a:r>
              <a:rPr lang="en-US" sz="1800" dirty="0"/>
              <a:t> database</a:t>
            </a:r>
          </a:p>
          <a:p>
            <a:pPr lvl="1"/>
            <a:r>
              <a:rPr lang="en-US" sz="1800" dirty="0"/>
              <a:t>The other one is the database we created while installing PostgreSQL</a:t>
            </a:r>
          </a:p>
          <a:p>
            <a:pPr lvl="1"/>
            <a:r>
              <a:rPr lang="en-US" sz="1800" dirty="0"/>
              <a:t>If one of the servers has a red cross on it means that it is not connected</a:t>
            </a:r>
          </a:p>
          <a:p>
            <a:pPr lvl="2"/>
            <a:r>
              <a:rPr lang="en-US" sz="1800" dirty="0"/>
              <a:t>You can click on it to have access</a:t>
            </a:r>
          </a:p>
          <a:p>
            <a:pPr lvl="2"/>
            <a:r>
              <a:rPr lang="en-US" sz="1800" dirty="0"/>
              <a:t>Sometimes you are required to provide the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7EE35-2885-120C-5CD4-9490911D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4" y="3907858"/>
            <a:ext cx="6220164" cy="2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41332-32BE-817E-CC32-9F518073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548A-5817-6FC5-678B-67855639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Create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3EEB-AA42-E348-B578-71C999457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99032"/>
            <a:ext cx="11029615" cy="596292"/>
          </a:xfrm>
        </p:spPr>
        <p:txBody>
          <a:bodyPr/>
          <a:lstStyle/>
          <a:p>
            <a:r>
              <a:rPr lang="en-US" dirty="0"/>
              <a:t>Create a new Database per you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63226-4805-E4BA-EF92-FA113BEF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3067050"/>
            <a:ext cx="5219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10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2673-0B8A-F76B-D0ED-7A141340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EAD9-B107-2F83-C305-0C7F9C8E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Check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1725-D3B3-3213-A13B-721676000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4292"/>
            <a:ext cx="11029615" cy="1481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default extension is </a:t>
            </a:r>
            <a:r>
              <a:rPr lang="en-US" dirty="0" err="1"/>
              <a:t>plpgsql</a:t>
            </a:r>
            <a:endParaRPr lang="en-US" dirty="0"/>
          </a:p>
          <a:p>
            <a:r>
              <a:rPr lang="en-US" dirty="0"/>
              <a:t>Adding </a:t>
            </a:r>
            <a:r>
              <a:rPr lang="en-US" dirty="0" err="1"/>
              <a:t>postgis</a:t>
            </a:r>
            <a:r>
              <a:rPr lang="en-US" dirty="0"/>
              <a:t> extension through Query tool</a:t>
            </a:r>
          </a:p>
          <a:p>
            <a:r>
              <a:rPr lang="en-US" dirty="0"/>
              <a:t>Type ‘’CREATE EXTENSION </a:t>
            </a:r>
            <a:r>
              <a:rPr lang="en-US" dirty="0" err="1"/>
              <a:t>postgis</a:t>
            </a:r>
            <a:r>
              <a:rPr lang="en-US" dirty="0"/>
              <a:t>’’ in Query</a:t>
            </a:r>
          </a:p>
          <a:p>
            <a:r>
              <a:rPr lang="en-US" dirty="0"/>
              <a:t>Then the </a:t>
            </a:r>
            <a:r>
              <a:rPr lang="en-US" dirty="0" err="1"/>
              <a:t>postgis</a:t>
            </a:r>
            <a:r>
              <a:rPr lang="en-US" dirty="0"/>
              <a:t> extension was created under Extensions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38020-484F-519C-896E-D77A56A2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1" y="3429000"/>
            <a:ext cx="2952750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790CC-3373-2F5B-8136-6EC71A6E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9" y="3197208"/>
            <a:ext cx="6270498" cy="34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8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1AB6E-782C-5598-64B5-487997F7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DD0-1302-7F8A-BA16-14A6B92C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SQL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7C8E-34C8-2588-3E1C-0253E2CC2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1627632"/>
          </a:xfrm>
        </p:spPr>
        <p:txBody>
          <a:bodyPr>
            <a:normAutofit/>
          </a:bodyPr>
          <a:lstStyle/>
          <a:p>
            <a:r>
              <a:rPr lang="en-US" dirty="0"/>
              <a:t>What if I do not want to use </a:t>
            </a:r>
            <a:r>
              <a:rPr lang="en-US" dirty="0" err="1"/>
              <a:t>pgAdmin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SQL shell (</a:t>
            </a:r>
            <a:r>
              <a:rPr lang="en-US" dirty="0" err="1"/>
              <a:t>psql</a:t>
            </a:r>
            <a:r>
              <a:rPr lang="en-US" dirty="0"/>
              <a:t>) is your second option</a:t>
            </a:r>
          </a:p>
          <a:p>
            <a:r>
              <a:rPr lang="en-US" dirty="0"/>
              <a:t>The suggested server is localhost, Database is </a:t>
            </a:r>
            <a:r>
              <a:rPr lang="en-US" dirty="0" err="1"/>
              <a:t>postgres,port</a:t>
            </a:r>
            <a:r>
              <a:rPr lang="en-US" dirty="0"/>
              <a:t> is 5432, username is </a:t>
            </a:r>
            <a:r>
              <a:rPr lang="en-US" dirty="0" err="1"/>
              <a:t>postgres</a:t>
            </a:r>
            <a:endParaRPr lang="en-US" dirty="0"/>
          </a:p>
          <a:p>
            <a:r>
              <a:rPr lang="en-US" dirty="0"/>
              <a:t>Start executing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7A5A-3A8F-49B6-7098-DC2084A6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7" y="3344227"/>
            <a:ext cx="33718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87DD5-0C1E-2985-2022-F53E6320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22" y="3344227"/>
            <a:ext cx="6343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1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E512-FD25-F8B5-1BFC-39FFBF16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2CD-D5CB-67B4-1558-EA05F4EA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Version of </a:t>
            </a:r>
            <a:r>
              <a:rPr lang="en-US" dirty="0" err="1"/>
              <a:t>postgis</a:t>
            </a:r>
            <a:r>
              <a:rPr lang="en-US" dirty="0"/>
              <a:t> and </a:t>
            </a:r>
            <a:r>
              <a:rPr lang="en-US" dirty="0" err="1"/>
              <a:t>postgresql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16B-A73E-8DBC-8D74-710B0E27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90472"/>
            <a:ext cx="11029615" cy="578004"/>
          </a:xfrm>
        </p:spPr>
        <p:txBody>
          <a:bodyPr/>
          <a:lstStyle/>
          <a:p>
            <a:r>
              <a:rPr lang="en-US" i="1" dirty="0"/>
              <a:t>SELECT </a:t>
            </a:r>
            <a:r>
              <a:rPr lang="en-US" i="1" dirty="0" err="1"/>
              <a:t>postgis_full_version</a:t>
            </a:r>
            <a:r>
              <a:rPr lang="en-US" i="1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EDAE4-12D9-C55A-D09F-72D007D01156}"/>
              </a:ext>
            </a:extLst>
          </p:cNvPr>
          <p:cNvSpPr txBox="1"/>
          <p:nvPr/>
        </p:nvSpPr>
        <p:spPr>
          <a:xfrm>
            <a:off x="880110" y="2551837"/>
            <a:ext cx="1025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POSTGIS="3.5.0 3.5.0" [EXTENSION]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PGSQL="170" GEOS="3.13.0-CAPI-1.19.0" PROJ="8.2.1 NETWORK_ENABLED=OFF URL_ENDPOINT=https://cdn.proj.org USER_WRITABLE_DIRECTORY=C:\WINDOWS\ServiceProfiles\NetworkService\AppData\Local/proj DATABASE_PATH=D:\PostgreSQL\share\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\postgis-3.5\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proj.db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(compiled against PROJ 8.13.0) LIBXML="2.12.5" LIBJSON="0.12" LIBPROTOBUF="1.2.1" WAGYU="0.5.0 (Internal)"</a:t>
            </a:r>
          </a:p>
        </p:txBody>
      </p:sp>
    </p:spTree>
    <p:extLst>
      <p:ext uri="{BB962C8B-B14F-4D97-AF65-F5344CB8AC3E}">
        <p14:creationId xmlns:p14="http://schemas.microsoft.com/office/powerpoint/2010/main" val="1900570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DFDB-9955-A523-D6E0-5193DF8C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33B0-194E-1DA7-A78D-78DA7A1E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Check version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D3A1C-8F6F-69C1-3B0F-3AE50B5D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4" y="1447038"/>
            <a:ext cx="8453080" cy="16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B6683-F2A0-442E-4B3C-29C3F0765035}"/>
              </a:ext>
            </a:extLst>
          </p:cNvPr>
          <p:cNvSpPr txBox="1"/>
          <p:nvPr/>
        </p:nvSpPr>
        <p:spPr>
          <a:xfrm>
            <a:off x="700064" y="3602736"/>
            <a:ext cx="9056584" cy="236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waits for the semicolon and executes all line as one SQL statement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multiple lines SQL statement is not executed before we include a semicolon at the end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18C7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 prefer the UPPERCASE syntax for SQL commands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28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DC13-01AA-FFF9-D88F-0C3FF66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6FDA-30A3-FD85-BC45-ABEB2E3C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Create database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2462-3D3D-A29F-6528-91478E73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2184"/>
            <a:ext cx="11029615" cy="1197864"/>
          </a:xfrm>
        </p:spPr>
        <p:txBody>
          <a:bodyPr/>
          <a:lstStyle/>
          <a:p>
            <a:pPr marL="0" indent="0">
              <a:buNone/>
            </a:pPr>
            <a:r>
              <a:rPr lang="en-US" sz="2700" b="1" dirty="0">
                <a:solidFill>
                  <a:srgbClr val="0070C0"/>
                </a:solidFill>
                <a:latin typeface="Consolas"/>
                <a:sym typeface="Calibri"/>
              </a:rPr>
              <a:t>CREATE DATABASE </a:t>
            </a: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test;</a:t>
            </a:r>
          </a:p>
          <a:p>
            <a:pPr marL="0" indent="0">
              <a:buNone/>
            </a:pP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\l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B098-B0A8-1982-F0D2-A3221C72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21584"/>
            <a:ext cx="9665208" cy="25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8D90-08F8-CF0B-E9E7-6901F07C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88A5-3199-5E42-EEB9-1AFEEFE9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Check new database in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999B-5917-F3A4-BD9B-620719D3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90472"/>
            <a:ext cx="11029615" cy="578004"/>
          </a:xfrm>
        </p:spPr>
        <p:txBody>
          <a:bodyPr/>
          <a:lstStyle/>
          <a:p>
            <a:r>
              <a:rPr lang="en-US" dirty="0"/>
              <a:t>Refresh the Database under your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B259F-3AFB-F34B-9AD8-0A1E5448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9" y="2628402"/>
            <a:ext cx="3560255" cy="3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2D61-AD8A-B087-8BE1-505E758A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3360A-33A5-1B01-C741-2F3692F3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56" y="1209414"/>
            <a:ext cx="8818023" cy="5181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501BF-84BA-D700-CC45-8ADDFE422806}"/>
              </a:ext>
            </a:extLst>
          </p:cNvPr>
          <p:cNvSpPr txBox="1"/>
          <p:nvPr/>
        </p:nvSpPr>
        <p:spPr>
          <a:xfrm>
            <a:off x="10568539" y="6205859"/>
            <a:ext cx="104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C55A-20CC-EBE4-3B03-3B70779A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4E34-9281-B644-FE41-6BCD674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connect database in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36B6-2742-D6D3-F51C-4131A896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09812"/>
            <a:ext cx="6362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8E493-A616-DD0F-0646-70C4312A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C3D-D171-B100-F438-E4E770AF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/>
              <a:t>Connect to database using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2308-025C-C9D1-508D-F08FB32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25880"/>
            <a:ext cx="11029615" cy="2724912"/>
          </a:xfrm>
        </p:spPr>
        <p:txBody>
          <a:bodyPr>
            <a:normAutofit/>
          </a:bodyPr>
          <a:lstStyle/>
          <a:p>
            <a:r>
              <a:rPr lang="en-US" dirty="0"/>
              <a:t>Using command line to check the documentation for command in </a:t>
            </a:r>
            <a:r>
              <a:rPr lang="en-US" dirty="0" err="1"/>
              <a:t>psql</a:t>
            </a:r>
            <a:endParaRPr lang="en-US" dirty="0"/>
          </a:p>
          <a:p>
            <a:r>
              <a:rPr lang="en-US" dirty="0"/>
              <a:t>Open command line and type</a:t>
            </a:r>
          </a:p>
          <a:p>
            <a:pPr marL="594000" lvl="2" indent="0">
              <a:buNone/>
            </a:pPr>
            <a:r>
              <a:rPr lang="en-US" i="1" dirty="0" err="1"/>
              <a:t>psql</a:t>
            </a:r>
            <a:r>
              <a:rPr lang="en-US" i="1" dirty="0"/>
              <a:t> --help</a:t>
            </a:r>
          </a:p>
          <a:p>
            <a:pPr marL="594000" lvl="2" indent="0">
              <a:buNone/>
            </a:pPr>
            <a:r>
              <a:rPr lang="en-US" i="1" dirty="0"/>
              <a:t>where </a:t>
            </a:r>
            <a:r>
              <a:rPr lang="en-US" i="1" dirty="0" err="1"/>
              <a:t>psql</a:t>
            </a:r>
            <a:endParaRPr lang="en-US" i="1" dirty="0"/>
          </a:p>
          <a:p>
            <a:pPr marL="594000" lvl="2" indent="0">
              <a:buNone/>
            </a:pPr>
            <a:r>
              <a:rPr lang="en-US" sz="1800" dirty="0"/>
              <a:t>If you  have this error message: '</a:t>
            </a:r>
            <a:r>
              <a:rPr lang="en-US" sz="1800" dirty="0" err="1"/>
              <a:t>psql</a:t>
            </a:r>
            <a:r>
              <a:rPr lang="en-US" sz="1800" dirty="0"/>
              <a:t>' is not recognized as an internal or external command.</a:t>
            </a:r>
          </a:p>
          <a:p>
            <a:pPr marL="594000" lvl="2" indent="0">
              <a:buNone/>
            </a:pPr>
            <a:r>
              <a:rPr lang="en-US" sz="1800" dirty="0"/>
              <a:t>Then you need to add PATH of </a:t>
            </a:r>
            <a:r>
              <a:rPr lang="en-US" sz="1800" dirty="0" err="1"/>
              <a:t>psql</a:t>
            </a:r>
            <a:r>
              <a:rPr lang="en-US" sz="1800" dirty="0"/>
              <a:t> to your window path:  </a:t>
            </a:r>
          </a:p>
          <a:p>
            <a:pPr marL="594000" lvl="2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EFCDA-2A01-299E-9276-9D15A689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35" y="3830964"/>
            <a:ext cx="6476429" cy="2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3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811B-E901-7667-8E50-A1DF737D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42EA-8FE5-0584-E8B6-4B6DAC55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Dangerous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CBB2-39FF-6F56-EB06-CB55BC031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63040"/>
            <a:ext cx="11029615" cy="62372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DROP DATABASE </a:t>
            </a:r>
            <a:r>
              <a:rPr lang="en-US" dirty="0"/>
              <a:t>test;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65BF6-F153-6457-4E45-5BA7CD055EB5}"/>
              </a:ext>
            </a:extLst>
          </p:cNvPr>
          <p:cNvSpPr txBox="1"/>
          <p:nvPr/>
        </p:nvSpPr>
        <p:spPr>
          <a:xfrm>
            <a:off x="4848606" y="693599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😭 😟</a:t>
            </a:r>
          </a:p>
        </p:txBody>
      </p:sp>
    </p:spTree>
    <p:extLst>
      <p:ext uri="{BB962C8B-B14F-4D97-AF65-F5344CB8AC3E}">
        <p14:creationId xmlns:p14="http://schemas.microsoft.com/office/powerpoint/2010/main" val="404808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83F0-EDA6-7263-F62A-67C6C9A0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management system (</a:t>
            </a:r>
            <a:r>
              <a:rPr lang="en-US" dirty="0" err="1">
                <a:solidFill>
                  <a:schemeClr val="tx1"/>
                </a:solidFill>
              </a:rPr>
              <a:t>dbms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E36E-EFE8-9518-63F9-B2E3E84E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6035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software system that is designed to manage and organize data in a structured manner.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7871-6428-8878-2F39-1616B349E5A5}"/>
              </a:ext>
            </a:extLst>
          </p:cNvPr>
          <p:cNvSpPr txBox="1"/>
          <p:nvPr/>
        </p:nvSpPr>
        <p:spPr>
          <a:xfrm>
            <a:off x="581192" y="2457421"/>
            <a:ext cx="359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features of 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FD8A6-F7B4-C870-39AA-60A959BA62D4}"/>
              </a:ext>
            </a:extLst>
          </p:cNvPr>
          <p:cNvSpPr txBox="1"/>
          <p:nvPr/>
        </p:nvSpPr>
        <p:spPr>
          <a:xfrm>
            <a:off x="722376" y="566928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large amounts of data systematically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51956-57AC-5749-E735-44783927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5" y="3535156"/>
            <a:ext cx="2118932" cy="2015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A6443-C7A4-85A2-FD69-920D458A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72" y="3531061"/>
            <a:ext cx="2118932" cy="2019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BB62C-DCE0-6C29-222A-DEF170D3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49" y="3531061"/>
            <a:ext cx="2027111" cy="201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DBB4-22C3-61AD-638B-27222BB6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05" y="3531062"/>
            <a:ext cx="1902143" cy="2010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FEF299-B333-898F-AB55-07BCC2F7C1A4}"/>
              </a:ext>
            </a:extLst>
          </p:cNvPr>
          <p:cNvSpPr txBox="1"/>
          <p:nvPr/>
        </p:nvSpPr>
        <p:spPr>
          <a:xfrm>
            <a:off x="3575304" y="5669280"/>
            <a:ext cx="27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access control to protect data from 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2F229-533C-5A01-F585-17FCF15A5649}"/>
              </a:ext>
            </a:extLst>
          </p:cNvPr>
          <p:cNvSpPr txBox="1"/>
          <p:nvPr/>
        </p:nvSpPr>
        <p:spPr>
          <a:xfrm>
            <a:off x="6379464" y="5694179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the consistency of data through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62EA9-1FF2-19C7-09F8-308E7853E12B}"/>
              </a:ext>
            </a:extLst>
          </p:cNvPr>
          <p:cNvSpPr txBox="1"/>
          <p:nvPr/>
        </p:nvSpPr>
        <p:spPr>
          <a:xfrm>
            <a:off x="9086088" y="5749500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tools to back up the database</a:t>
            </a:r>
          </a:p>
        </p:txBody>
      </p:sp>
    </p:spTree>
    <p:extLst>
      <p:ext uri="{BB962C8B-B14F-4D97-AF65-F5344CB8AC3E}">
        <p14:creationId xmlns:p14="http://schemas.microsoft.com/office/powerpoint/2010/main" val="380232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A1C2-4F83-C449-2C5B-2D3197EC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OPEN-SOURCE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56A2-D22E-3C19-CFE3-176409F6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3" y="1645920"/>
            <a:ext cx="2500336" cy="513996"/>
          </a:xfrm>
        </p:spPr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91781-944B-1EB7-5F31-F53FAFB8D527}"/>
              </a:ext>
            </a:extLst>
          </p:cNvPr>
          <p:cNvSpPr txBox="1">
            <a:spLocks/>
          </p:cNvSpPr>
          <p:nvPr/>
        </p:nvSpPr>
        <p:spPr>
          <a:xfrm>
            <a:off x="4610649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PostgreSQL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3B7F6-307D-404B-26EF-12D3F6D369E7}"/>
              </a:ext>
            </a:extLst>
          </p:cNvPr>
          <p:cNvSpPr txBox="1">
            <a:spLocks/>
          </p:cNvSpPr>
          <p:nvPr/>
        </p:nvSpPr>
        <p:spPr>
          <a:xfrm>
            <a:off x="8173761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307A4-CD7F-B9B8-8701-0462041EDC08}"/>
              </a:ext>
            </a:extLst>
          </p:cNvPr>
          <p:cNvSpPr txBox="1">
            <a:spLocks/>
          </p:cNvSpPr>
          <p:nvPr/>
        </p:nvSpPr>
        <p:spPr>
          <a:xfrm>
            <a:off x="718353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328ED0-DB90-A709-54B9-B49591A134F6}"/>
              </a:ext>
            </a:extLst>
          </p:cNvPr>
          <p:cNvSpPr txBox="1">
            <a:spLocks/>
          </p:cNvSpPr>
          <p:nvPr/>
        </p:nvSpPr>
        <p:spPr>
          <a:xfrm>
            <a:off x="4742041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DynamoDB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31511-721A-9E62-DD35-CC357CA080B1}"/>
              </a:ext>
            </a:extLst>
          </p:cNvPr>
          <p:cNvSpPr txBox="1">
            <a:spLocks/>
          </p:cNvSpPr>
          <p:nvPr/>
        </p:nvSpPr>
        <p:spPr>
          <a:xfrm>
            <a:off x="8264226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MariaDB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B60C3-F482-C839-D582-E6D44DAD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5" y="2097024"/>
            <a:ext cx="2014908" cy="1753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95395-DCF9-94FD-43F1-8A4770B3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09" y="2269562"/>
            <a:ext cx="2014908" cy="1341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1C91-9729-7AD0-3EA1-4D84C0CA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0" y="2159916"/>
            <a:ext cx="2266950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9680B-6F6A-A633-2CCE-CFB39139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3" y="4891305"/>
            <a:ext cx="2667000" cy="120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755B8-15FE-2AF4-149C-42B777C3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21" y="4703820"/>
            <a:ext cx="2794617" cy="959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6E8830-44F7-9916-D989-D48FF039A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534" y="4864471"/>
            <a:ext cx="24193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E9DF-370B-DE02-03C3-37A8117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Key attributes of a robust </a:t>
            </a:r>
            <a:r>
              <a:rPr lang="en-US" dirty="0" err="1"/>
              <a:t>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64DE-DF11-284B-199F-B448051B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1692"/>
            <a:ext cx="11029615" cy="5003700"/>
          </a:xfrm>
        </p:spPr>
        <p:txBody>
          <a:bodyPr>
            <a:noAutofit/>
          </a:bodyPr>
          <a:lstStyle/>
          <a:p>
            <a:r>
              <a:rPr lang="en-US" sz="2000" dirty="0"/>
              <a:t>Reliability</a:t>
            </a:r>
          </a:p>
          <a:p>
            <a:pPr lvl="1"/>
            <a:r>
              <a:rPr lang="en-US" sz="2000" dirty="0"/>
              <a:t>The system can function correctly and consistently over time</a:t>
            </a:r>
          </a:p>
          <a:p>
            <a:pPr lvl="1"/>
            <a:r>
              <a:rPr lang="en-US" sz="2000" dirty="0"/>
              <a:t>The system must be able to offer continual uninterrupted service</a:t>
            </a:r>
          </a:p>
          <a:p>
            <a:pPr lvl="1"/>
            <a:endParaRPr lang="en-US" sz="2000" dirty="0"/>
          </a:p>
          <a:p>
            <a:r>
              <a:rPr lang="en-US" sz="2000" dirty="0"/>
              <a:t>Consistency</a:t>
            </a:r>
          </a:p>
          <a:p>
            <a:pPr lvl="1"/>
            <a:r>
              <a:rPr lang="en-US" sz="2000" dirty="0"/>
              <a:t>Refers to ensuring that the database remains accurate, valid, and follows defined rules or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Technology-Proof</a:t>
            </a:r>
          </a:p>
          <a:p>
            <a:pPr lvl="1"/>
            <a:r>
              <a:rPr lang="en-US" sz="2000" dirty="0"/>
              <a:t>The system is adapted to evolving technologies and its long-term viability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077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C29CA-E335-B9EC-1507-FF06BA9C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DE109-2ED0-C647-6635-C9B3837B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2.1.2 GEODATABASE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5719</TotalTime>
  <Words>1959</Words>
  <Application>Microsoft Office PowerPoint</Application>
  <PresentationFormat>Widescreen</PresentationFormat>
  <Paragraphs>225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-apple-system</vt:lpstr>
      <vt:lpstr>Avenir Next W01</vt:lpstr>
      <vt:lpstr>Inter</vt:lpstr>
      <vt:lpstr>NewBaskerville-Roman</vt:lpstr>
      <vt:lpstr>Aptos</vt:lpstr>
      <vt:lpstr>Arial Black</vt:lpstr>
      <vt:lpstr>Calibri</vt:lpstr>
      <vt:lpstr>Consolas</vt:lpstr>
      <vt:lpstr>Wingdings</vt:lpstr>
      <vt:lpstr>Wingdings 2</vt:lpstr>
      <vt:lpstr>DividendVTI</vt:lpstr>
      <vt:lpstr>WEEK 02</vt:lpstr>
      <vt:lpstr>WEEK 02   lecture session</vt:lpstr>
      <vt:lpstr>2.1.1  database and DBMS</vt:lpstr>
      <vt:lpstr>dATABASE</vt:lpstr>
      <vt:lpstr>Types of database</vt:lpstr>
      <vt:lpstr>Database management system (dbms)</vt:lpstr>
      <vt:lpstr>OPEN-SOURCE TECHNOLOGIES</vt:lpstr>
      <vt:lpstr>Key attributes of a robust dbms</vt:lpstr>
      <vt:lpstr>2.1.2 GEODATABASE</vt:lpstr>
      <vt:lpstr>GEODATABASE</vt:lpstr>
      <vt:lpstr>Geodatabase in gis</vt:lpstr>
      <vt:lpstr>Feature datasets and feature class</vt:lpstr>
      <vt:lpstr>Advantages of using a geodatabase</vt:lpstr>
      <vt:lpstr>Comparing types of geodatabases in arcgis pro</vt:lpstr>
      <vt:lpstr>Comparing types of geodatabases in arcmap</vt:lpstr>
      <vt:lpstr>Advantages of using a geodatabase</vt:lpstr>
      <vt:lpstr>Advantages of using a geodatabase</vt:lpstr>
      <vt:lpstr>Advantages of using a geodatabase</vt:lpstr>
      <vt:lpstr>Geodatabase in arcgis pro</vt:lpstr>
      <vt:lpstr>2.1.3 sql</vt:lpstr>
      <vt:lpstr>Standard query language (SQL)</vt:lpstr>
      <vt:lpstr>How sql works</vt:lpstr>
      <vt:lpstr>Key points between dbms and sql</vt:lpstr>
      <vt:lpstr>2.1.4 software</vt:lpstr>
      <vt:lpstr>SOFTWAREs</vt:lpstr>
      <vt:lpstr>PostGIS reference users - government</vt:lpstr>
      <vt:lpstr>PostGIS reference users - private sector</vt:lpstr>
      <vt:lpstr>SOFTWARE</vt:lpstr>
      <vt:lpstr>PostGIS 3rd party integration</vt:lpstr>
      <vt:lpstr>Postgis IS POWERFRUL</vt:lpstr>
      <vt:lpstr>Postgis IS POWERFRUL</vt:lpstr>
      <vt:lpstr>Postgis IS POWERFRUL</vt:lpstr>
      <vt:lpstr>Postgis IS POWERFRUL</vt:lpstr>
      <vt:lpstr>2.1.5 pgadmin</vt:lpstr>
      <vt:lpstr>User interface</vt:lpstr>
      <vt:lpstr>Menu bar</vt:lpstr>
      <vt:lpstr>toolbar</vt:lpstr>
      <vt:lpstr>Tabbed browser</vt:lpstr>
      <vt:lpstr>TREE CONTROL</vt:lpstr>
      <vt:lpstr>WEEK 02   LAB session</vt:lpstr>
      <vt:lpstr>2.2.1 basic operations in postgresql</vt:lpstr>
      <vt:lpstr>Databases under server</vt:lpstr>
      <vt:lpstr>Create A database</vt:lpstr>
      <vt:lpstr>Check extension</vt:lpstr>
      <vt:lpstr>SQL shell</vt:lpstr>
      <vt:lpstr>Version of postgis and postgresql</vt:lpstr>
      <vt:lpstr>Check version in sql SHELL</vt:lpstr>
      <vt:lpstr>Create database in sql SHELL</vt:lpstr>
      <vt:lpstr>Check new database in pgadmin</vt:lpstr>
      <vt:lpstr>connect database in psql</vt:lpstr>
      <vt:lpstr>Connect to database using command line</vt:lpstr>
      <vt:lpstr>Dangerous command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Wu, Yanan</cp:lastModifiedBy>
  <cp:revision>29</cp:revision>
  <dcterms:created xsi:type="dcterms:W3CDTF">2024-12-11T19:51:45Z</dcterms:created>
  <dcterms:modified xsi:type="dcterms:W3CDTF">2025-01-21T15:12:55Z</dcterms:modified>
</cp:coreProperties>
</file>